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76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2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8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2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2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5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7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28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1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3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1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6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2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38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03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0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04866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solidFill>
                  <a:srgbClr val="BF0000"/>
                </a:solidFill>
              </a:rPr>
              <a:t>B.A.2nd Year</a:t>
            </a:r>
            <a:br>
              <a:rPr lang="en-US" b="1">
                <a:solidFill>
                  <a:srgbClr val="BF0000"/>
                </a:solidFill>
              </a:rPr>
            </a:br>
            <a:r>
              <a:rPr lang="en-US" b="1">
                <a:solidFill>
                  <a:srgbClr val="BF0000"/>
                </a:solidFill>
              </a:rPr>
              <a:t>Introduction to International Realation</a:t>
            </a:r>
            <a:br>
              <a:rPr lang="en-US" b="1">
                <a:solidFill>
                  <a:srgbClr val="BF0000"/>
                </a:solidFill>
              </a:rPr>
            </a:br>
            <a:r>
              <a:rPr lang="en-US" b="1">
                <a:solidFill>
                  <a:srgbClr val="BF0000"/>
                </a:solidFill>
              </a:rPr>
              <a:t>Pols-202</a:t>
            </a:r>
            <a:br>
              <a:rPr lang="en-US" b="1">
                <a:solidFill>
                  <a:srgbClr val="BF0000"/>
                </a:solidFill>
              </a:rPr>
            </a:br>
            <a:endParaRPr lang="en-IN"/>
          </a:p>
        </p:txBody>
      </p:sp>
      <p:sp>
        <p:nvSpPr>
          <p:cNvPr id="1048662" name="Subtitle 104866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IN" sz="3600">
              <a:solidFill>
                <a:srgbClr val="BF0000"/>
              </a:solidFill>
            </a:endParaRPr>
          </a:p>
          <a:p>
            <a:r>
              <a:rPr lang="en-US" sz="1600">
                <a:solidFill>
                  <a:srgbClr val="BF0000"/>
                </a:solidFill>
              </a:rPr>
              <a:t>           </a:t>
            </a:r>
            <a:endParaRPr lang="en-IN" sz="3600">
              <a:solidFill>
                <a:srgbClr val="BF0000"/>
              </a:solidFill>
            </a:endParaRPr>
          </a:p>
          <a:p>
            <a:endParaRPr lang="en-IN" sz="3600">
              <a:solidFill>
                <a:srgbClr val="BF0000"/>
              </a:solidFill>
            </a:endParaRPr>
          </a:p>
          <a:p>
            <a:r>
              <a:rPr lang="en-US" sz="1600">
                <a:solidFill>
                  <a:srgbClr val="BF0000"/>
                </a:solidFill>
              </a:rPr>
              <a:t>          Sunil  Sharma</a:t>
            </a:r>
            <a:endParaRPr lang="en-IN" sz="3600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04866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उत्तर</a:t>
            </a:r>
            <a:r>
              <a:rPr lang="en-US" altLang="en-US"/>
              <a:t> </a:t>
            </a:r>
            <a:r>
              <a:rPr lang="en-IN" altLang="en-US"/>
              <a:t>शीत</a:t>
            </a:r>
            <a:r>
              <a:rPr lang="en-US" altLang="en-US"/>
              <a:t> युद्ध </a:t>
            </a:r>
            <a:r>
              <a:rPr lang="en-IN" altLang="en-US"/>
              <a:t>काल</a:t>
            </a:r>
            <a:r>
              <a:rPr lang="en-US" altLang="en-US"/>
              <a:t>  </a:t>
            </a:r>
            <a:br>
              <a:rPr lang="en-US" altLang="en-US"/>
            </a:br>
            <a:r>
              <a:rPr lang="en-US" altLang="en-US"/>
              <a:t>(Post Cold War Era)</a:t>
            </a:r>
            <a:endParaRPr lang="en-IN"/>
          </a:p>
        </p:txBody>
      </p:sp>
      <p:sp>
        <p:nvSpPr>
          <p:cNvPr id="1048669" name="Content Placeholder 1048668"/>
          <p:cNvSpPr>
            <a:spLocks noGrp="1"/>
          </p:cNvSpPr>
          <p:nvPr>
            <p:ph idx="1"/>
          </p:nvPr>
        </p:nvSpPr>
        <p:spPr/>
        <p:txBody>
          <a:bodyPr>
            <a:normAutofit fontScale="80000" lnSpcReduction="20000"/>
          </a:bodyPr>
          <a:lstStyle/>
          <a:p>
            <a:r>
              <a:rPr lang="en-IN" altLang="en-US" sz="4000" b="1">
                <a:solidFill>
                  <a:srgbClr val="BF0000"/>
                </a:solidFill>
              </a:rPr>
              <a:t>दिसंबर</a:t>
            </a:r>
            <a:r>
              <a:rPr lang="en-US" altLang="en-US" sz="4000" b="1">
                <a:solidFill>
                  <a:srgbClr val="BF0000"/>
                </a:solidFill>
              </a:rPr>
              <a:t> 1991 </a:t>
            </a:r>
            <a:r>
              <a:rPr lang="en-IN" altLang="en-US" sz="4000" b="1">
                <a:solidFill>
                  <a:srgbClr val="BF0000"/>
                </a:solidFill>
              </a:rPr>
              <a:t>में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सोवियत</a:t>
            </a:r>
            <a:r>
              <a:rPr lang="en-US" altLang="en-US" sz="4000" b="1">
                <a:solidFill>
                  <a:srgbClr val="BF0000"/>
                </a:solidFill>
              </a:rPr>
              <a:t> संघ के </a:t>
            </a:r>
            <a:r>
              <a:rPr lang="en-IN" altLang="en-US" sz="4000" b="1">
                <a:solidFill>
                  <a:srgbClr val="BF0000"/>
                </a:solidFill>
              </a:rPr>
              <a:t>विघटन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और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साम्यवादी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गुट</a:t>
            </a:r>
            <a:r>
              <a:rPr lang="en-US" altLang="en-US" sz="4000" b="1">
                <a:solidFill>
                  <a:srgbClr val="BF0000"/>
                </a:solidFill>
              </a:rPr>
              <a:t> के </a:t>
            </a:r>
            <a:r>
              <a:rPr lang="en-IN" altLang="en-US" sz="4000" b="1">
                <a:solidFill>
                  <a:srgbClr val="BF0000"/>
                </a:solidFill>
              </a:rPr>
              <a:t>पत्तन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से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शीत</a:t>
            </a:r>
            <a:r>
              <a:rPr lang="en-US" altLang="en-US" sz="4000" b="1">
                <a:solidFill>
                  <a:srgbClr val="BF0000"/>
                </a:solidFill>
              </a:rPr>
              <a:t> युद्ध </a:t>
            </a:r>
            <a:r>
              <a:rPr lang="en-IN" altLang="en-US" sz="4000" b="1">
                <a:solidFill>
                  <a:srgbClr val="BF0000"/>
                </a:solidFill>
              </a:rPr>
              <a:t>की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समाप्ति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हो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गई।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शीत</a:t>
            </a:r>
            <a:r>
              <a:rPr lang="en-US" altLang="en-US" sz="4000" b="1">
                <a:solidFill>
                  <a:srgbClr val="BF0000"/>
                </a:solidFill>
              </a:rPr>
              <a:t> युद्ध की समाप्ति </a:t>
            </a:r>
            <a:r>
              <a:rPr lang="en-IN" altLang="en-US" sz="4000" b="1">
                <a:solidFill>
                  <a:srgbClr val="BF0000"/>
                </a:solidFill>
              </a:rPr>
              <a:t>से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लेकर</a:t>
            </a:r>
            <a:r>
              <a:rPr lang="en-US" altLang="en-US" sz="4000" b="1">
                <a:solidFill>
                  <a:srgbClr val="BF0000"/>
                </a:solidFill>
              </a:rPr>
              <a:t> अब तक </a:t>
            </a:r>
            <a:r>
              <a:rPr lang="en-IN" altLang="en-US" sz="4000" b="1">
                <a:solidFill>
                  <a:srgbClr val="BF0000"/>
                </a:solidFill>
              </a:rPr>
              <a:t>के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समय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को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उत्तर</a:t>
            </a:r>
            <a:r>
              <a:rPr lang="en-US" altLang="en-US" sz="4000" b="1">
                <a:solidFill>
                  <a:srgbClr val="BF0000"/>
                </a:solidFill>
              </a:rPr>
              <a:t> शीत युद्ध </a:t>
            </a:r>
            <a:r>
              <a:rPr lang="en-IN" altLang="en-US" sz="4000" b="1">
                <a:solidFill>
                  <a:srgbClr val="BF0000"/>
                </a:solidFill>
              </a:rPr>
              <a:t>काल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का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नाम</a:t>
            </a:r>
            <a:r>
              <a:rPr lang="en-US" altLang="en-US" sz="4000" b="1">
                <a:solidFill>
                  <a:srgbClr val="BF0000"/>
                </a:solidFill>
              </a:rPr>
              <a:t> </a:t>
            </a:r>
            <a:r>
              <a:rPr lang="en-IN" altLang="en-US" sz="4000" b="1">
                <a:solidFill>
                  <a:srgbClr val="BF0000"/>
                </a:solidFill>
              </a:rPr>
              <a:t>दिया</a:t>
            </a:r>
            <a:r>
              <a:rPr lang="en-US" altLang="en-US" sz="4000" b="1">
                <a:solidFill>
                  <a:srgbClr val="BF0000"/>
                </a:solidFill>
              </a:rPr>
              <a:t> गया है </a:t>
            </a:r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04866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altLang="en-US"/>
              <a:t>उत्तर</a:t>
            </a:r>
            <a:r>
              <a:rPr lang="en-US" altLang="en-US"/>
              <a:t> शीत युद्ध काल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प्रमुख</a:t>
            </a:r>
            <a:r>
              <a:rPr lang="en-US" altLang="en-US"/>
              <a:t> </a:t>
            </a:r>
            <a:r>
              <a:rPr lang="en-IN" altLang="en-US"/>
              <a:t>विशेषताएं</a:t>
            </a:r>
            <a:endParaRPr lang="en-IN"/>
          </a:p>
        </p:txBody>
      </p:sp>
      <p:sp>
        <p:nvSpPr>
          <p:cNvPr id="1048671" name="Content Placeholder 1048670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altLang="en-US" sz="3600" b="1">
                <a:solidFill>
                  <a:srgbClr val="36363D"/>
                </a:solidFill>
              </a:rPr>
              <a:t>एक</a:t>
            </a:r>
            <a:r>
              <a:rPr lang="en-US" altLang="en-US" sz="3600" b="1">
                <a:solidFill>
                  <a:srgbClr val="36363D"/>
                </a:solidFill>
              </a:rPr>
              <a:t>-</a:t>
            </a:r>
            <a:r>
              <a:rPr lang="en-IN" altLang="en-US" sz="3600" b="1">
                <a:solidFill>
                  <a:srgbClr val="36363D"/>
                </a:solidFill>
              </a:rPr>
              <a:t>ध्रुवीय</a:t>
            </a:r>
            <a:r>
              <a:rPr lang="en-US" altLang="en-US" sz="3600" b="1">
                <a:solidFill>
                  <a:srgbClr val="36363D"/>
                </a:solidFill>
              </a:rPr>
              <a:t> </a:t>
            </a:r>
            <a:r>
              <a:rPr lang="en-IN" altLang="en-US" sz="3600" b="1">
                <a:solidFill>
                  <a:srgbClr val="36363D"/>
                </a:solidFill>
              </a:rPr>
              <a:t>विश्व</a:t>
            </a:r>
            <a:r>
              <a:rPr lang="en-US" altLang="en-US" sz="3600" b="1">
                <a:solidFill>
                  <a:srgbClr val="36363D"/>
                </a:solidFill>
              </a:rPr>
              <a:t> </a:t>
            </a:r>
            <a:r>
              <a:rPr lang="en-IN" altLang="en-US" sz="3600" b="1">
                <a:solidFill>
                  <a:srgbClr val="36363D"/>
                </a:solidFill>
              </a:rPr>
              <a:t>व्यवस्था</a:t>
            </a:r>
            <a:r>
              <a:rPr lang="en-US" altLang="en-US" sz="3600" b="1">
                <a:solidFill>
                  <a:srgbClr val="36363D"/>
                </a:solidFill>
              </a:rPr>
              <a:t> </a:t>
            </a:r>
            <a:r>
              <a:rPr lang="en-IN" altLang="en-US" sz="3600" b="1">
                <a:solidFill>
                  <a:srgbClr val="36363D"/>
                </a:solidFill>
              </a:rPr>
              <a:t>का उदय</a:t>
            </a:r>
            <a:endParaRPr lang="en-IN"/>
          </a:p>
          <a:p>
            <a:r>
              <a:rPr lang="en-IN" altLang="en-US" sz="3600" b="1">
                <a:solidFill>
                  <a:srgbClr val="36363D"/>
                </a:solidFill>
              </a:rPr>
              <a:t>अमेरिका</a:t>
            </a:r>
            <a:r>
              <a:rPr lang="en-US" altLang="en-US" sz="3600" b="1">
                <a:solidFill>
                  <a:srgbClr val="36363D"/>
                </a:solidFill>
              </a:rPr>
              <a:t> की </a:t>
            </a:r>
            <a:r>
              <a:rPr lang="en-IN" altLang="en-US" sz="3600" b="1">
                <a:solidFill>
                  <a:srgbClr val="36363D"/>
                </a:solidFill>
              </a:rPr>
              <a:t>महाशक्ति</a:t>
            </a:r>
            <a:r>
              <a:rPr lang="en-US" altLang="en-US" sz="3600" b="1">
                <a:solidFill>
                  <a:srgbClr val="36363D"/>
                </a:solidFill>
              </a:rPr>
              <a:t> के रूप में </a:t>
            </a:r>
            <a:r>
              <a:rPr lang="en-IN" altLang="en-US" sz="3600" b="1">
                <a:solidFill>
                  <a:srgbClr val="36363D"/>
                </a:solidFill>
              </a:rPr>
              <a:t>स्वीकार्यता</a:t>
            </a:r>
            <a:endParaRPr lang="en-IN"/>
          </a:p>
          <a:p>
            <a:r>
              <a:rPr lang="en-IN" altLang="en-US" sz="3600" b="1">
                <a:solidFill>
                  <a:srgbClr val="36363D"/>
                </a:solidFill>
              </a:rPr>
              <a:t>तीसरे</a:t>
            </a:r>
            <a:r>
              <a:rPr lang="en-US" altLang="en-US" sz="3600" b="1">
                <a:solidFill>
                  <a:srgbClr val="36363D"/>
                </a:solidFill>
              </a:rPr>
              <a:t> </a:t>
            </a:r>
            <a:r>
              <a:rPr lang="en-IN" altLang="en-US" sz="3600" b="1">
                <a:solidFill>
                  <a:srgbClr val="36363D"/>
                </a:solidFill>
              </a:rPr>
              <a:t>विश्व</a:t>
            </a:r>
            <a:r>
              <a:rPr lang="en-US" altLang="en-US" sz="3600" b="1">
                <a:solidFill>
                  <a:srgbClr val="36363D"/>
                </a:solidFill>
              </a:rPr>
              <a:t> युद्ध के </a:t>
            </a:r>
            <a:r>
              <a:rPr lang="en-IN" altLang="en-US" sz="3600" b="1">
                <a:solidFill>
                  <a:srgbClr val="36363D"/>
                </a:solidFill>
              </a:rPr>
              <a:t>भय</a:t>
            </a:r>
            <a:r>
              <a:rPr lang="en-US" altLang="en-US" sz="3600" b="1">
                <a:solidFill>
                  <a:srgbClr val="36363D"/>
                </a:solidFill>
              </a:rPr>
              <a:t> </a:t>
            </a:r>
            <a:r>
              <a:rPr lang="en-IN" altLang="en-US" sz="3600" b="1">
                <a:solidFill>
                  <a:srgbClr val="36363D"/>
                </a:solidFill>
              </a:rPr>
              <a:t>का</a:t>
            </a:r>
            <a:r>
              <a:rPr lang="en-US" altLang="en-US" sz="3600" b="1">
                <a:solidFill>
                  <a:srgbClr val="36363D"/>
                </a:solidFill>
              </a:rPr>
              <a:t> </a:t>
            </a:r>
            <a:r>
              <a:rPr lang="en-IN" altLang="en-US" sz="3600" b="1">
                <a:solidFill>
                  <a:srgbClr val="36363D"/>
                </a:solidFill>
              </a:rPr>
              <a:t>अंत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04867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673" name="Content Placeholder 1048672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000" dirty="0" err="1"/>
              <a:t>विश्व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राजनीति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के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नए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स्वरूप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का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उदय</a:t>
            </a:r>
            <a:endParaRPr lang="en-IN" dirty="0"/>
          </a:p>
          <a:p>
            <a:r>
              <a:rPr lang="en-IN" altLang="en-US" sz="4000" dirty="0" err="1"/>
              <a:t>नए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स्वतंत्र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राष्टों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का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उदय</a:t>
            </a:r>
            <a:endParaRPr lang="en-IN" dirty="0"/>
          </a:p>
          <a:p>
            <a:r>
              <a:rPr lang="en-IN" altLang="en-US" sz="4000" dirty="0" err="1"/>
              <a:t>उदारवादी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विचारधारा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का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विस्तार</a:t>
            </a:r>
            <a:endParaRPr lang="en-IN" dirty="0"/>
          </a:p>
          <a:p>
            <a:r>
              <a:rPr lang="en-IN" altLang="en-US" sz="4000" dirty="0" err="1"/>
              <a:t>सैनिक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गठबंधनों</a:t>
            </a:r>
            <a:r>
              <a:rPr lang="en-US" altLang="en-US" sz="4000" dirty="0"/>
              <a:t> </a:t>
            </a:r>
            <a:r>
              <a:rPr lang="en-US" altLang="en-US" sz="4000" dirty="0" err="1"/>
              <a:t>का</a:t>
            </a:r>
            <a:r>
              <a:rPr lang="en-US" altLang="en-US" sz="4000" dirty="0"/>
              <a:t> </a:t>
            </a:r>
            <a:r>
              <a:rPr lang="en-IN" altLang="en-US" sz="4000" dirty="0" err="1"/>
              <a:t>पत्तन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04867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5" name="Content Placeholder 104867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साम्यवादी</a:t>
            </a:r>
            <a:r>
              <a:rPr lang="en-US" altLang="en-US" sz="3600" b="1"/>
              <a:t> </a:t>
            </a:r>
            <a:r>
              <a:rPr lang="en-IN" altLang="en-US" sz="3600" b="1"/>
              <a:t>देशों</a:t>
            </a:r>
            <a:r>
              <a:rPr lang="en-US" altLang="en-US" sz="3600" b="1"/>
              <a:t> </a:t>
            </a:r>
            <a:r>
              <a:rPr lang="en-IN" altLang="en-US" sz="3600" b="1"/>
              <a:t>पर</a:t>
            </a:r>
            <a:r>
              <a:rPr lang="en-US" altLang="en-US" sz="3600" b="1"/>
              <a:t> प्रभाव</a:t>
            </a:r>
            <a:endParaRPr lang="en-IN"/>
          </a:p>
          <a:p>
            <a:r>
              <a:rPr lang="en-IN" altLang="en-US" sz="3600" b="1"/>
              <a:t>गुट</a:t>
            </a:r>
            <a:r>
              <a:rPr lang="en-US" altLang="en-US" sz="3600" b="1"/>
              <a:t> </a:t>
            </a:r>
            <a:r>
              <a:rPr lang="en-IN" altLang="en-US" sz="3600" b="1"/>
              <a:t>निरपेक्षता</a:t>
            </a:r>
            <a:r>
              <a:rPr lang="en-US" altLang="en-US" sz="3600" b="1"/>
              <a:t> की </a:t>
            </a:r>
            <a:r>
              <a:rPr lang="en-IN" altLang="en-US" sz="3600" b="1"/>
              <a:t>प्रासंगिकता</a:t>
            </a:r>
            <a:endParaRPr lang="en-IN"/>
          </a:p>
          <a:p>
            <a:r>
              <a:rPr lang="en-IN" altLang="en-US" sz="3600" b="1"/>
              <a:t>संयुक्त</a:t>
            </a:r>
            <a:r>
              <a:rPr lang="en-US" altLang="en-US" sz="3600" b="1"/>
              <a:t> राष्ट्र संघ </a:t>
            </a:r>
            <a:r>
              <a:rPr lang="en-IN" altLang="en-US" sz="3600" b="1"/>
              <a:t>के</a:t>
            </a:r>
            <a:r>
              <a:rPr lang="en-US" altLang="en-US" sz="3600" b="1"/>
              <a:t> </a:t>
            </a:r>
            <a:r>
              <a:rPr lang="en-IN" altLang="en-US" sz="3600" b="1"/>
              <a:t>प्रभाव</a:t>
            </a:r>
            <a:r>
              <a:rPr lang="en-US" altLang="en-US" sz="3600" b="1"/>
              <a:t> में </a:t>
            </a:r>
            <a:r>
              <a:rPr lang="en-IN" altLang="en-US" sz="3600" b="1"/>
              <a:t>कमी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04867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7" name="Content Placeholder 104867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/>
              <a:t>आंतकवाद</a:t>
            </a:r>
            <a:r>
              <a:rPr lang="en-US" altLang="en-US" sz="4000"/>
              <a:t> </a:t>
            </a:r>
            <a:r>
              <a:rPr lang="en-IN" altLang="en-US" sz="4000"/>
              <a:t>का</a:t>
            </a:r>
            <a:r>
              <a:rPr lang="en-US" altLang="en-US" sz="4000"/>
              <a:t> </a:t>
            </a:r>
            <a:r>
              <a:rPr lang="en-IN" altLang="en-US" sz="4000"/>
              <a:t>उदय</a:t>
            </a:r>
            <a:endParaRPr lang="en-IN"/>
          </a:p>
          <a:p>
            <a:endParaRPr lang="en-IN"/>
          </a:p>
          <a:p>
            <a:r>
              <a:rPr lang="en-IN" altLang="en-US" sz="4000"/>
              <a:t>नई</a:t>
            </a:r>
            <a:r>
              <a:rPr lang="en-US" altLang="en-US" sz="4000"/>
              <a:t> </a:t>
            </a:r>
            <a:r>
              <a:rPr lang="en-IN" altLang="en-US" sz="4000"/>
              <a:t>अन्तर्राष्ट्रीय</a:t>
            </a:r>
            <a:r>
              <a:rPr lang="en-US" altLang="en-US" sz="4000"/>
              <a:t> </a:t>
            </a:r>
            <a:r>
              <a:rPr lang="en-IN" altLang="en-US" sz="4000"/>
              <a:t>आर्थिक</a:t>
            </a:r>
            <a:r>
              <a:rPr lang="en-US" altLang="en-US" sz="4000"/>
              <a:t> </a:t>
            </a:r>
            <a:r>
              <a:rPr lang="en-IN" altLang="en-US" sz="4000"/>
              <a:t>व्यवस्था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04867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9" name="Content Placeholder 104867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/>
              <a:t>Thanks</a:t>
            </a:r>
            <a:endParaRPr lang="en-IN"/>
          </a:p>
          <a:p>
            <a:endParaRPr lang="en-IN"/>
          </a:p>
          <a:p>
            <a:r>
              <a:rPr lang="en-US" sz="800">
                <a:solidFill>
                  <a:srgbClr val="BF0000"/>
                </a:solidFill>
              </a:rPr>
              <a:t>Sunil Sharma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123</Words>
  <Application>Microsoft Office PowerPoint</Application>
  <PresentationFormat>On-screen Show (16:9)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 Boardroom</vt:lpstr>
      <vt:lpstr>B.A.2nd Year Introduction to International Realation Pols-202 </vt:lpstr>
      <vt:lpstr>उत्तर शीत युद्ध काल   (Post Cold War Era)</vt:lpstr>
      <vt:lpstr>उत्तर शीत युद्ध काल की प्रमुख विशेषताएं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2022-07-30T05:36:33Z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f692c7fa735c42a49c32b2e40a714a89</vt:lpwstr>
  </property>
</Properties>
</file>